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4" r:id="rId11"/>
    <p:sldId id="265" r:id="rId12"/>
    <p:sldId id="275" r:id="rId13"/>
    <p:sldId id="269" r:id="rId14"/>
    <p:sldId id="270" r:id="rId15"/>
    <p:sldId id="271" r:id="rId16"/>
    <p:sldId id="272" r:id="rId17"/>
    <p:sldId id="267" r:id="rId18"/>
    <p:sldId id="276" r:id="rId19"/>
    <p:sldId id="27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5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62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2/1/2022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2/1/2022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2/1/2022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2/1/2022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2/1/2022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2/1/2022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2/1/2022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2/1/2022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2/1/2022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96D676-ACC1-40A5-8025-6F66AC606A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Knowledge and Data </a:t>
            </a:r>
            <a:r>
              <a:rPr lang="en-US" dirty="0" err="1"/>
              <a:t>Integratıon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Food and </a:t>
            </a:r>
            <a:r>
              <a:rPr lang="en-US" dirty="0" err="1"/>
              <a:t>Accommodatıon</a:t>
            </a:r>
            <a:endParaRPr lang="en-US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C591EABF-B34D-4826-A3CC-2081541D8B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b="1" dirty="0" err="1"/>
              <a:t>Byambakhishig</a:t>
            </a:r>
            <a:r>
              <a:rPr lang="en-US" sz="2800" b="1" dirty="0"/>
              <a:t> </a:t>
            </a:r>
            <a:r>
              <a:rPr lang="en-US" sz="2800" b="1" dirty="0" err="1"/>
              <a:t>Ganbold</a:t>
            </a:r>
            <a:endParaRPr lang="en-US" sz="2800" b="1" dirty="0"/>
          </a:p>
          <a:p>
            <a:r>
              <a:rPr lang="en-US" sz="2800" b="1" dirty="0"/>
              <a:t>Mithat Sinan Ergen</a:t>
            </a:r>
          </a:p>
        </p:txBody>
      </p:sp>
    </p:spTree>
    <p:extLst>
      <p:ext uri="{BB962C8B-B14F-4D97-AF65-F5344CB8AC3E}">
        <p14:creationId xmlns:p14="http://schemas.microsoft.com/office/powerpoint/2010/main" val="882587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04C51CD-82CE-43C8-9F30-8085B633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6829" y="373677"/>
            <a:ext cx="7729728" cy="1188720"/>
          </a:xfrm>
        </p:spPr>
        <p:txBody>
          <a:bodyPr/>
          <a:lstStyle/>
          <a:p>
            <a:r>
              <a:rPr lang="en-US" dirty="0" err="1"/>
              <a:t>Evaluatıon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3E8BF9F-C297-E545-96AA-9C8FBA1E2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1770" y="1987188"/>
            <a:ext cx="2987635" cy="531738"/>
          </a:xfrm>
        </p:spPr>
        <p:txBody>
          <a:bodyPr/>
          <a:lstStyle/>
          <a:p>
            <a:r>
              <a:rPr lang="en-US" sz="2400" dirty="0"/>
              <a:t>Schema level</a:t>
            </a:r>
          </a:p>
          <a:p>
            <a:endParaRPr lang="en-US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CD8A437D-F9F8-2D4F-A0B5-6B278C404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265461"/>
              </p:ext>
            </p:extLst>
          </p:nvPr>
        </p:nvGraphicFramePr>
        <p:xfrm>
          <a:off x="3557239" y="1684040"/>
          <a:ext cx="6021659" cy="2662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2157">
                  <a:extLst>
                    <a:ext uri="{9D8B030D-6E8A-4147-A177-3AD203B41FA5}">
                      <a16:colId xmlns:a16="http://schemas.microsoft.com/office/drawing/2014/main" val="1749502691"/>
                    </a:ext>
                  </a:extLst>
                </a:gridCol>
                <a:gridCol w="1261632">
                  <a:extLst>
                    <a:ext uri="{9D8B030D-6E8A-4147-A177-3AD203B41FA5}">
                      <a16:colId xmlns:a16="http://schemas.microsoft.com/office/drawing/2014/main" val="3096196802"/>
                    </a:ext>
                  </a:extLst>
                </a:gridCol>
                <a:gridCol w="1161105">
                  <a:extLst>
                    <a:ext uri="{9D8B030D-6E8A-4147-A177-3AD203B41FA5}">
                      <a16:colId xmlns:a16="http://schemas.microsoft.com/office/drawing/2014/main" val="1358130539"/>
                    </a:ext>
                  </a:extLst>
                </a:gridCol>
                <a:gridCol w="1286765">
                  <a:extLst>
                    <a:ext uri="{9D8B030D-6E8A-4147-A177-3AD203B41FA5}">
                      <a16:colId xmlns:a16="http://schemas.microsoft.com/office/drawing/2014/main" val="691409914"/>
                    </a:ext>
                  </a:extLst>
                </a:gridCol>
              </a:tblGrid>
              <a:tr h="535413">
                <a:tc>
                  <a:txBody>
                    <a:bodyPr/>
                    <a:lstStyle/>
                    <a:p>
                      <a:endParaRPr lang="en-US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Inception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Informal Modeling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Formal Modeling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33335"/>
                  </a:ext>
                </a:extLst>
              </a:tr>
              <a:tr h="305950">
                <a:tc>
                  <a:txBody>
                    <a:bodyPr/>
                    <a:lstStyle/>
                    <a:p>
                      <a:pPr algn="l" fontAlgn="b"/>
                      <a:r>
                        <a:rPr lang="en-I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E-type coverage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110718"/>
                  </a:ext>
                </a:extLst>
              </a:tr>
              <a:tr h="305950">
                <a:tc>
                  <a:txBody>
                    <a:bodyPr/>
                    <a:lstStyle/>
                    <a:p>
                      <a:pPr algn="l" fontAlgn="b"/>
                      <a:r>
                        <a:rPr lang="en-I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Property coverage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181602"/>
                  </a:ext>
                </a:extLst>
              </a:tr>
              <a:tr h="305950">
                <a:tc>
                  <a:txBody>
                    <a:bodyPr/>
                    <a:lstStyle/>
                    <a:p>
                      <a:pPr algn="l" fontAlgn="b"/>
                      <a:r>
                        <a:rPr lang="en-I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E-type extensiveness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76369"/>
                  </a:ext>
                </a:extLst>
              </a:tr>
              <a:tr h="359286">
                <a:tc>
                  <a:txBody>
                    <a:bodyPr/>
                    <a:lstStyle/>
                    <a:p>
                      <a:pPr algn="l" fontAlgn="b"/>
                      <a:r>
                        <a:rPr lang="en-I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Property extensiveness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595162"/>
                  </a:ext>
                </a:extLst>
              </a:tr>
              <a:tr h="359286">
                <a:tc>
                  <a:txBody>
                    <a:bodyPr/>
                    <a:lstStyle/>
                    <a:p>
                      <a:pPr algn="l" fontAlgn="b"/>
                      <a:r>
                        <a:rPr lang="en-I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E-type sparsity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391805"/>
                  </a:ext>
                </a:extLst>
              </a:tr>
              <a:tr h="359286">
                <a:tc>
                  <a:txBody>
                    <a:bodyPr/>
                    <a:lstStyle/>
                    <a:p>
                      <a:pPr algn="l" fontAlgn="b"/>
                      <a:r>
                        <a:rPr lang="en-I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Property sparsity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434975"/>
                  </a:ext>
                </a:extLst>
              </a:tr>
            </a:tbl>
          </a:graphicData>
        </a:graphic>
      </p:graphicFrame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6CEA362E-CDA7-8049-BEFE-64FB44B9B121}"/>
              </a:ext>
            </a:extLst>
          </p:cNvPr>
          <p:cNvSpPr txBox="1">
            <a:spLocks/>
          </p:cNvSpPr>
          <p:nvPr/>
        </p:nvSpPr>
        <p:spPr>
          <a:xfrm>
            <a:off x="1171769" y="4381203"/>
            <a:ext cx="2987635" cy="531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Data level</a:t>
            </a:r>
          </a:p>
          <a:p>
            <a:endParaRPr lang="en-US" dirty="0"/>
          </a:p>
        </p:txBody>
      </p:sp>
      <p:graphicFrame>
        <p:nvGraphicFramePr>
          <p:cNvPr id="11" name="Table 9">
            <a:extLst>
              <a:ext uri="{FF2B5EF4-FFF2-40B4-BE49-F238E27FC236}">
                <a16:creationId xmlns:a16="http://schemas.microsoft.com/office/drawing/2014/main" id="{050BA88B-50D6-0547-A27C-1BA2C36DB2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637468"/>
              </p:ext>
            </p:extLst>
          </p:nvPr>
        </p:nvGraphicFramePr>
        <p:xfrm>
          <a:off x="3557238" y="4468501"/>
          <a:ext cx="4783874" cy="202471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52908">
                  <a:extLst>
                    <a:ext uri="{9D8B030D-6E8A-4147-A177-3AD203B41FA5}">
                      <a16:colId xmlns:a16="http://schemas.microsoft.com/office/drawing/2014/main" val="1749502691"/>
                    </a:ext>
                  </a:extLst>
                </a:gridCol>
                <a:gridCol w="1237786">
                  <a:extLst>
                    <a:ext uri="{9D8B030D-6E8A-4147-A177-3AD203B41FA5}">
                      <a16:colId xmlns:a16="http://schemas.microsoft.com/office/drawing/2014/main" val="3096196802"/>
                    </a:ext>
                  </a:extLst>
                </a:gridCol>
                <a:gridCol w="1193180">
                  <a:extLst>
                    <a:ext uri="{9D8B030D-6E8A-4147-A177-3AD203B41FA5}">
                      <a16:colId xmlns:a16="http://schemas.microsoft.com/office/drawing/2014/main" val="1358130539"/>
                    </a:ext>
                  </a:extLst>
                </a:gridCol>
              </a:tblGrid>
              <a:tr h="683594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Inception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Informal Modeling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33335"/>
                  </a:ext>
                </a:extLst>
              </a:tr>
              <a:tr h="273438">
                <a:tc>
                  <a:txBody>
                    <a:bodyPr/>
                    <a:lstStyle/>
                    <a:p>
                      <a:pPr algn="l" fontAlgn="b"/>
                      <a:r>
                        <a:rPr lang="en-IE" sz="16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E-type coverage</a:t>
                      </a:r>
                      <a:endParaRPr lang="en-I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110718"/>
                  </a:ext>
                </a:extLst>
              </a:tr>
              <a:tr h="273438">
                <a:tc>
                  <a:txBody>
                    <a:bodyPr/>
                    <a:lstStyle/>
                    <a:p>
                      <a:pPr algn="l" fontAlgn="b"/>
                      <a:r>
                        <a:rPr lang="en-IE" sz="16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Property coverage</a:t>
                      </a:r>
                      <a:endParaRPr lang="en-I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181602"/>
                  </a:ext>
                </a:extLst>
              </a:tr>
              <a:tr h="273438">
                <a:tc>
                  <a:txBody>
                    <a:bodyPr/>
                    <a:lstStyle/>
                    <a:p>
                      <a:pPr algn="l" fontAlgn="b"/>
                      <a:r>
                        <a:rPr lang="en-I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E-type sparsity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76369"/>
                  </a:ext>
                </a:extLst>
              </a:tr>
              <a:tr h="273438">
                <a:tc>
                  <a:txBody>
                    <a:bodyPr/>
                    <a:lstStyle/>
                    <a:p>
                      <a:pPr algn="l" fontAlgn="b"/>
                      <a:r>
                        <a:rPr lang="en-I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Property sparsity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595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6780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98CCBD1-A961-4BEC-9494-419741DF2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195" y="567478"/>
            <a:ext cx="7729728" cy="1188720"/>
          </a:xfrm>
        </p:spPr>
        <p:txBody>
          <a:bodyPr/>
          <a:lstStyle/>
          <a:p>
            <a:r>
              <a:rPr lang="en-IE" dirty="0"/>
              <a:t>Data integration ~ </a:t>
            </a:r>
            <a:r>
              <a:rPr lang="en-IE" dirty="0" err="1"/>
              <a:t>Karmalinker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679D90E-D8B5-4671-8615-3FA073D79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946" y="2071040"/>
            <a:ext cx="4070195" cy="3668988"/>
          </a:xfrm>
        </p:spPr>
        <p:txBody>
          <a:bodyPr>
            <a:normAutofit/>
          </a:bodyPr>
          <a:lstStyle/>
          <a:p>
            <a:r>
              <a:rPr lang="en-IE" sz="2800" dirty="0" err="1">
                <a:solidFill>
                  <a:srgbClr val="0070C0"/>
                </a:solidFill>
              </a:rPr>
              <a:t>Kamarlinker</a:t>
            </a:r>
            <a:r>
              <a:rPr lang="en-IE" sz="2800" dirty="0"/>
              <a:t> allows us to well match the Datasets to the predefined annotated Ontology.</a:t>
            </a:r>
          </a:p>
          <a:p>
            <a:r>
              <a:rPr lang="en-IE" sz="2800" dirty="0"/>
              <a:t>The final step to create the </a:t>
            </a:r>
            <a:r>
              <a:rPr lang="en-IE" sz="2800" dirty="0">
                <a:solidFill>
                  <a:srgbClr val="0070C0"/>
                </a:solidFill>
              </a:rPr>
              <a:t>Food and Accommodation knowledge graph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0DC1CF-C605-2245-ACDA-11347F811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879" y="4259323"/>
            <a:ext cx="6396212" cy="2047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1013E1-C290-C44D-84D5-D6CD6A2A0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879" y="2071040"/>
            <a:ext cx="6396212" cy="226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323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E65E2-07C0-9842-97BA-AD8107272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556" y="440585"/>
            <a:ext cx="7729728" cy="1188720"/>
          </a:xfrm>
        </p:spPr>
        <p:txBody>
          <a:bodyPr/>
          <a:lstStyle/>
          <a:p>
            <a:r>
              <a:rPr lang="en-US" dirty="0"/>
              <a:t>SPARQL QUERY 1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53F5550-6A98-444A-9519-7D0CACF03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4132" y="1858942"/>
            <a:ext cx="4738376" cy="3101983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Give the list of bars in the city center?</a:t>
            </a:r>
          </a:p>
          <a:p>
            <a:r>
              <a:rPr lang="en-US" sz="2400" dirty="0">
                <a:solidFill>
                  <a:srgbClr val="0070C0"/>
                </a:solidFill>
              </a:rPr>
              <a:t>Return  list of bars with information's within 5 km from city center.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57056A-0D6B-024C-BC9D-2894D2010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34" y="1759005"/>
            <a:ext cx="5010569" cy="20807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0C3E23-7C7B-9A4C-985F-7D64AFB7C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34" y="440585"/>
            <a:ext cx="1151566" cy="11515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CB0710D-3285-7542-800F-62978FFD6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34" y="3839720"/>
            <a:ext cx="5010569" cy="14704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6B622C-4E68-C444-B983-A2C788F96B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930" y="5110070"/>
            <a:ext cx="9478537" cy="162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89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AA67F-9AA6-8740-BA0D-9CB1697E1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8404" y="438255"/>
            <a:ext cx="7729728" cy="1188720"/>
          </a:xfrm>
        </p:spPr>
        <p:txBody>
          <a:bodyPr/>
          <a:lstStyle/>
          <a:p>
            <a:r>
              <a:rPr lang="en-US" dirty="0"/>
              <a:t>SPARQL QUERY 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D204EF-81BF-774A-B14B-AFD8CB75F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48" y="4263701"/>
            <a:ext cx="5972261" cy="11130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62F5FF-9176-E847-9F1D-839768391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378" y="4820242"/>
            <a:ext cx="7459076" cy="1861176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F3B6DD2-6CC7-E94A-8E81-3558715D2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1916" y="1878008"/>
            <a:ext cx="4102757" cy="3101983"/>
          </a:xfrm>
        </p:spPr>
        <p:txBody>
          <a:bodyPr>
            <a:normAutofit/>
          </a:bodyPr>
          <a:lstStyle/>
          <a:p>
            <a:r>
              <a:rPr lang="en-US" sz="2400" dirty="0"/>
              <a:t>Give the list of apartment under the 80$ in Trentino?</a:t>
            </a:r>
          </a:p>
          <a:p>
            <a:r>
              <a:rPr lang="en-US" sz="2400" dirty="0">
                <a:solidFill>
                  <a:srgbClr val="0070C0"/>
                </a:solidFill>
              </a:rPr>
              <a:t>Return list of apartments with data properties in Trentino.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5EEE34-39B1-5F44-9A12-93126F897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34" y="1806539"/>
            <a:ext cx="5973975" cy="24571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6BB142A-8B95-0C4D-BCE5-3C8D4FDE95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234" y="440585"/>
            <a:ext cx="1151566" cy="115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77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58294-91D1-4545-81C4-9E0E68533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9994" y="440585"/>
            <a:ext cx="7729728" cy="1188720"/>
          </a:xfrm>
        </p:spPr>
        <p:txBody>
          <a:bodyPr/>
          <a:lstStyle/>
          <a:p>
            <a:r>
              <a:rPr lang="en-US" dirty="0"/>
              <a:t>SPARQL query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3C239-C8EE-A442-B017-0EBFC92FA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7584" y="1878008"/>
            <a:ext cx="4092499" cy="3101983"/>
          </a:xfrm>
        </p:spPr>
        <p:txBody>
          <a:bodyPr>
            <a:normAutofit/>
          </a:bodyPr>
          <a:lstStyle/>
          <a:p>
            <a:r>
              <a:rPr lang="en-US" sz="2400" dirty="0"/>
              <a:t>Give the list of hotels with full-board and terrace in </a:t>
            </a:r>
            <a:r>
              <a:rPr lang="en-US" sz="2400" dirty="0" err="1"/>
              <a:t>Andalo</a:t>
            </a:r>
            <a:r>
              <a:rPr lang="en-US" sz="2400" dirty="0"/>
              <a:t>?</a:t>
            </a:r>
          </a:p>
          <a:p>
            <a:r>
              <a:rPr lang="en-US" sz="2400" dirty="0">
                <a:solidFill>
                  <a:srgbClr val="0070C0"/>
                </a:solidFill>
              </a:rPr>
              <a:t>Return list of hotels with data properties in </a:t>
            </a:r>
            <a:r>
              <a:rPr lang="en-US" sz="2400" dirty="0" err="1">
                <a:solidFill>
                  <a:srgbClr val="0070C0"/>
                </a:solidFill>
              </a:rPr>
              <a:t>Andalo</a:t>
            </a:r>
            <a:r>
              <a:rPr lang="en-US" sz="2400" dirty="0">
                <a:solidFill>
                  <a:srgbClr val="0070C0"/>
                </a:solidFill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557D8D-66BF-4544-949B-9BFF328EE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85" y="1836714"/>
            <a:ext cx="4795155" cy="2259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0ACF03-5CCC-8E43-886A-381CB1519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85" y="4033224"/>
            <a:ext cx="4795154" cy="5398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AE1536-7F63-4045-876D-4FC192464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917" y="4303175"/>
            <a:ext cx="8920975" cy="18510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1C2855-D97F-3F45-B019-C7550F774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85" y="459162"/>
            <a:ext cx="1151566" cy="115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73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963F3-9BD9-E049-BBDC-ADE405D8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8408" y="421110"/>
            <a:ext cx="7729728" cy="1188720"/>
          </a:xfrm>
        </p:spPr>
        <p:txBody>
          <a:bodyPr/>
          <a:lstStyle/>
          <a:p>
            <a:r>
              <a:rPr lang="en-US" dirty="0"/>
              <a:t>SPARQL query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FCBBA-3D6E-CF43-814D-708E27359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0178" y="1894000"/>
            <a:ext cx="3630686" cy="3101983"/>
          </a:xfrm>
        </p:spPr>
        <p:txBody>
          <a:bodyPr>
            <a:normAutofit/>
          </a:bodyPr>
          <a:lstStyle/>
          <a:p>
            <a:r>
              <a:rPr lang="en-US" sz="2400" dirty="0"/>
              <a:t>Give the list of café with outdoor seating in </a:t>
            </a:r>
            <a:r>
              <a:rPr lang="en-US" sz="2400" dirty="0" err="1"/>
              <a:t>Cles</a:t>
            </a:r>
            <a:r>
              <a:rPr lang="en-US" sz="2400" dirty="0"/>
              <a:t>?</a:t>
            </a:r>
          </a:p>
          <a:p>
            <a:r>
              <a:rPr lang="en-US" sz="2400" dirty="0">
                <a:solidFill>
                  <a:srgbClr val="0070C0"/>
                </a:solidFill>
              </a:rPr>
              <a:t>Return list of café with information's.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12C2B-A5E8-E54B-A558-F744EFED2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34" y="1862017"/>
            <a:ext cx="5444774" cy="2241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09534A-DD3D-C54F-AA0D-CDFA703B7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34" y="4070272"/>
            <a:ext cx="5444774" cy="21001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2C8408-262D-C44D-BCC0-6E82834AE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752" y="4995983"/>
            <a:ext cx="7432804" cy="14585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A6BD4F-0EF0-674A-8C83-5F870A0A7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234" y="440585"/>
            <a:ext cx="1151566" cy="115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76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E3F5A-A231-B74E-B54A-832D14229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8403" y="425708"/>
            <a:ext cx="7729728" cy="1188720"/>
          </a:xfrm>
        </p:spPr>
        <p:txBody>
          <a:bodyPr/>
          <a:lstStyle/>
          <a:p>
            <a:r>
              <a:rPr lang="en-US" dirty="0"/>
              <a:t>SPARQL query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0BC75-67A9-D44C-A44D-37CE10E96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4267" y="1698416"/>
            <a:ext cx="3873711" cy="2736844"/>
          </a:xfrm>
        </p:spPr>
        <p:txBody>
          <a:bodyPr>
            <a:normAutofit/>
          </a:bodyPr>
          <a:lstStyle/>
          <a:p>
            <a:r>
              <a:rPr lang="en-US" sz="2400" dirty="0"/>
              <a:t>Give the list of fast-food restaurant with delivery in Trento?</a:t>
            </a:r>
          </a:p>
          <a:p>
            <a:r>
              <a:rPr lang="en-US" sz="2400" dirty="0">
                <a:solidFill>
                  <a:srgbClr val="0070C0"/>
                </a:solidFill>
              </a:rPr>
              <a:t>Return list of  fast food restaurant with data properties in Trento.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58998F-9522-1F48-BC45-C0E90D8EB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84" y="1717075"/>
            <a:ext cx="5620735" cy="20928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609C6A-EB15-2C45-B69B-077680AAB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84" y="3809902"/>
            <a:ext cx="5620734" cy="20928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6EF1E7-A425-504A-A324-DDF585CFF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1759" y="4615940"/>
            <a:ext cx="6096000" cy="19130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D908E7-9C1B-E043-9291-C9A3124AE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986" y="433134"/>
            <a:ext cx="1151566" cy="115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86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0921C66-AD61-49BD-B0E6-28B6694EE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542604"/>
            <a:ext cx="8686800" cy="177279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sz="4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Thank you for lıstenıng</a:t>
            </a:r>
          </a:p>
        </p:txBody>
      </p:sp>
    </p:spTree>
    <p:extLst>
      <p:ext uri="{BB962C8B-B14F-4D97-AF65-F5344CB8AC3E}">
        <p14:creationId xmlns:p14="http://schemas.microsoft.com/office/powerpoint/2010/main" val="2040018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D17A6-D8DE-5247-B954-A31A23AE4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0E6FD9-29F6-D643-B9BB-F459D024CE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1863" y="1237175"/>
            <a:ext cx="10798168" cy="3948141"/>
          </a:xfrm>
        </p:spPr>
      </p:pic>
    </p:spTree>
    <p:extLst>
      <p:ext uri="{BB962C8B-B14F-4D97-AF65-F5344CB8AC3E}">
        <p14:creationId xmlns:p14="http://schemas.microsoft.com/office/powerpoint/2010/main" val="2840953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85BF8-249D-E245-8879-75FB149CA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658" y="395980"/>
            <a:ext cx="7729728" cy="1188720"/>
          </a:xfrm>
        </p:spPr>
        <p:txBody>
          <a:bodyPr/>
          <a:lstStyle/>
          <a:p>
            <a:r>
              <a:rPr lang="en-US" dirty="0"/>
              <a:t>11 classes, 50 data properties, 13 object properties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40ECE8-50E9-6D44-A159-4F00F6DBC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7185" y="1807724"/>
            <a:ext cx="6522571" cy="4542204"/>
          </a:xfrm>
        </p:spPr>
      </p:pic>
    </p:spTree>
    <p:extLst>
      <p:ext uri="{BB962C8B-B14F-4D97-AF65-F5344CB8AC3E}">
        <p14:creationId xmlns:p14="http://schemas.microsoft.com/office/powerpoint/2010/main" val="3010853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B7F9A46-F011-4C0D-A2D3-F604FE6EC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496" y="978776"/>
            <a:ext cx="5925310" cy="1174991"/>
          </a:xfrm>
        </p:spPr>
        <p:txBody>
          <a:bodyPr>
            <a:normAutofit/>
          </a:bodyPr>
          <a:lstStyle/>
          <a:p>
            <a:r>
              <a:rPr lang="en-US" sz="2400"/>
              <a:t>Outline</a:t>
            </a:r>
          </a:p>
        </p:txBody>
      </p:sp>
      <p:pic>
        <p:nvPicPr>
          <p:cNvPr id="4" name="Picture 4" descr="Person writing on a notepad">
            <a:extLst>
              <a:ext uri="{FF2B5EF4-FFF2-40B4-BE49-F238E27FC236}">
                <a16:creationId xmlns:a16="http://schemas.microsoft.com/office/drawing/2014/main" id="{15DE75CD-41D7-466E-AB43-945B9B5D5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54" r="17726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DF05B8D-2BFF-4993-A9F0-33F1C223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5496" y="2640692"/>
            <a:ext cx="5925310" cy="3434644"/>
          </a:xfrm>
        </p:spPr>
        <p:txBody>
          <a:bodyPr>
            <a:noAutofit/>
          </a:bodyPr>
          <a:lstStyle/>
          <a:p>
            <a:r>
              <a:rPr lang="en-US" sz="2000" dirty="0"/>
              <a:t>Project purpose</a:t>
            </a:r>
          </a:p>
          <a:p>
            <a:r>
              <a:rPr lang="en-US" sz="2000" dirty="0"/>
              <a:t>Scenario and Personas</a:t>
            </a:r>
          </a:p>
          <a:p>
            <a:r>
              <a:rPr lang="en-US" sz="2000" dirty="0"/>
              <a:t>Sources</a:t>
            </a:r>
          </a:p>
          <a:p>
            <a:r>
              <a:rPr lang="en-US" sz="2000" dirty="0"/>
              <a:t>Inception phase</a:t>
            </a:r>
          </a:p>
          <a:p>
            <a:r>
              <a:rPr lang="en-US" sz="2000" dirty="0"/>
              <a:t>Informal Model</a:t>
            </a:r>
          </a:p>
          <a:p>
            <a:r>
              <a:rPr lang="en-US" sz="2000" dirty="0"/>
              <a:t>Formal Model</a:t>
            </a:r>
          </a:p>
          <a:p>
            <a:r>
              <a:rPr lang="en-US" sz="2000" dirty="0"/>
              <a:t>Evaluation</a:t>
            </a:r>
          </a:p>
          <a:p>
            <a:r>
              <a:rPr lang="en-US" sz="2000" dirty="0"/>
              <a:t>Data Integration</a:t>
            </a:r>
          </a:p>
          <a:p>
            <a:r>
              <a:rPr lang="en-US" sz="2000" dirty="0"/>
              <a:t>Queries</a:t>
            </a:r>
          </a:p>
        </p:txBody>
      </p:sp>
    </p:spTree>
    <p:extLst>
      <p:ext uri="{BB962C8B-B14F-4D97-AF65-F5344CB8AC3E}">
        <p14:creationId xmlns:p14="http://schemas.microsoft.com/office/powerpoint/2010/main" val="3507920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E6304A-9C56-4A44-9040-8CA81126A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496" y="978776"/>
            <a:ext cx="5925310" cy="1174991"/>
          </a:xfrm>
        </p:spPr>
        <p:txBody>
          <a:bodyPr>
            <a:normAutofit/>
          </a:bodyPr>
          <a:lstStyle/>
          <a:p>
            <a:r>
              <a:rPr lang="en-US" sz="2400"/>
              <a:t>Project Purpose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99DEA0B-56FE-4044-BF87-A10A2A2995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29" r="17418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10E4A31-8D37-4BC5-81B2-16BD75133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5496" y="2640692"/>
            <a:ext cx="5925310" cy="3255252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effectLst/>
                <a:latin typeface="Arial" panose="020B0604020202020204" pitchFamily="34" charset="0"/>
              </a:rPr>
              <a:t>Provide users with information regarding food and accommodation in the Trentino region</a:t>
            </a:r>
          </a:p>
          <a:p>
            <a:pPr>
              <a:lnSpc>
                <a:spcPct val="90000"/>
              </a:lnSpc>
            </a:pPr>
            <a:r>
              <a:rPr lang="en-US" dirty="0">
                <a:effectLst/>
                <a:latin typeface="Arial" panose="020B0604020202020204" pitchFamily="34" charset="0"/>
              </a:rPr>
              <a:t>Users will be able to plan their vacations according to this information</a:t>
            </a:r>
          </a:p>
          <a:p>
            <a:pPr>
              <a:lnSpc>
                <a:spcPct val="90000"/>
              </a:lnSpc>
            </a:pPr>
            <a:r>
              <a:rPr lang="en-US" dirty="0">
                <a:effectLst/>
                <a:latin typeface="Arial" panose="020B0604020202020204" pitchFamily="34" charset="0"/>
              </a:rPr>
              <a:t>The accommodation information includes hotels, apartments, private rooms and camping with detailed information about price, facilities offered, number of stars, type of rooms in the Trentino region. </a:t>
            </a:r>
          </a:p>
          <a:p>
            <a:pPr>
              <a:lnSpc>
                <a:spcPct val="90000"/>
              </a:lnSpc>
            </a:pPr>
            <a:r>
              <a:rPr lang="en-US" dirty="0">
                <a:effectLst/>
                <a:latin typeface="Arial" panose="020B0604020202020204" pitchFamily="34" charset="0"/>
              </a:rPr>
              <a:t>The food information includes restaurants, bars, pizzerias, ice-cream shops and their detailed information such as phone number, email and website.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027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3F158AF-0398-4558-B733-CFC762AD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US" sz="2600"/>
              <a:t>Scenarıo and personas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1F2D43B-9F46-496A-BA5E-E86DA40D2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/>
          </a:bodyPr>
          <a:lstStyle/>
          <a:p>
            <a:r>
              <a:rPr lang="en-US" sz="2000" dirty="0"/>
              <a:t>8 personas of different ages and background </a:t>
            </a:r>
          </a:p>
          <a:p>
            <a:r>
              <a:rPr lang="en-US" sz="2000" dirty="0"/>
              <a:t>Various scenarios such as:</a:t>
            </a:r>
          </a:p>
          <a:p>
            <a:pPr lvl="1"/>
            <a:r>
              <a:rPr lang="en-US" sz="2000" dirty="0"/>
              <a:t>sport festival</a:t>
            </a:r>
          </a:p>
          <a:p>
            <a:pPr lvl="1"/>
            <a:r>
              <a:rPr lang="en-US" sz="2000" dirty="0"/>
              <a:t>summer vacation</a:t>
            </a:r>
          </a:p>
          <a:p>
            <a:pPr lvl="1"/>
            <a:r>
              <a:rPr lang="en-US" sz="2000" dirty="0"/>
              <a:t>winter vacation </a:t>
            </a:r>
          </a:p>
          <a:p>
            <a:pPr lvl="1"/>
            <a:r>
              <a:rPr lang="en-US" sz="2000" dirty="0"/>
              <a:t>visit in the weekend.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E348CB7-A7BF-4DE8-A22B-C3D039922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366" y="1650474"/>
            <a:ext cx="6227064" cy="356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14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9A8F3B5-CA9E-4DD9-9757-AE4944518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496" y="978776"/>
            <a:ext cx="5925310" cy="1174991"/>
          </a:xfrm>
        </p:spPr>
        <p:txBody>
          <a:bodyPr>
            <a:normAutofit/>
          </a:bodyPr>
          <a:lstStyle/>
          <a:p>
            <a:r>
              <a:rPr lang="en-US" sz="2400" dirty="0"/>
              <a:t>sources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201DD19-9520-4078-9B84-1458B99F44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44" r="25509" b="-1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32B2E28-A293-43E4-8CC8-44633EE0D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5496" y="2640691"/>
            <a:ext cx="3806992" cy="3992583"/>
          </a:xfrm>
        </p:spPr>
        <p:txBody>
          <a:bodyPr>
            <a:normAutofit fontScale="62500" lnSpcReduction="20000"/>
          </a:bodyPr>
          <a:lstStyle/>
          <a:p>
            <a:r>
              <a:rPr lang="en-US" sz="2900" b="1" dirty="0"/>
              <a:t>Data Sources:</a:t>
            </a:r>
          </a:p>
          <a:p>
            <a:pPr lvl="1"/>
            <a:r>
              <a:rPr lang="en-US" sz="2900" dirty="0"/>
              <a:t>Open Data Trentino: open data source providing data for the Trentino region</a:t>
            </a:r>
          </a:p>
          <a:p>
            <a:pPr lvl="1"/>
            <a:r>
              <a:rPr lang="en-US" sz="2900" dirty="0"/>
              <a:t>Inside Airbnb: independent, non-commercial set of tools to explore Airbnb data</a:t>
            </a:r>
          </a:p>
          <a:p>
            <a:pPr lvl="1"/>
            <a:r>
              <a:rPr lang="en-US" sz="2900" dirty="0"/>
              <a:t>Open Street Map: a free collaborative project providing data of the world map</a:t>
            </a:r>
          </a:p>
          <a:p>
            <a:pPr lvl="1"/>
            <a:endParaRPr lang="en-US" sz="2900" dirty="0"/>
          </a:p>
          <a:p>
            <a:r>
              <a:rPr lang="en-US" sz="2900" b="1" dirty="0"/>
              <a:t>Knowledge Source:</a:t>
            </a:r>
          </a:p>
          <a:p>
            <a:pPr lvl="1"/>
            <a:r>
              <a:rPr lang="en-US" sz="2700" b="1" dirty="0"/>
              <a:t> </a:t>
            </a:r>
            <a:r>
              <a:rPr lang="en-US" sz="2700" dirty="0"/>
              <a:t>Schema.org</a:t>
            </a:r>
          </a:p>
          <a:p>
            <a:pPr marL="2286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EDD6552D-6B06-4270-AC11-C8A789230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6206" y="2640692"/>
            <a:ext cx="1667680" cy="865000"/>
          </a:xfrm>
          <a:prstGeom prst="rect">
            <a:avLst/>
          </a:prstGeom>
        </p:spPr>
      </p:pic>
      <p:pic>
        <p:nvPicPr>
          <p:cNvPr id="8" name="Resim 7" descr="metin, küçük resim içeren bir resim&#10;&#10;Açıklama otomatik olarak oluşturuldu">
            <a:extLst>
              <a:ext uri="{FF2B5EF4-FFF2-40B4-BE49-F238E27FC236}">
                <a16:creationId xmlns:a16="http://schemas.microsoft.com/office/drawing/2014/main" id="{4F5FC62A-DD76-4D25-B4A8-F735433EF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6205" y="3702744"/>
            <a:ext cx="1667680" cy="541484"/>
          </a:xfrm>
          <a:prstGeom prst="rect">
            <a:avLst/>
          </a:prstGeom>
        </p:spPr>
      </p:pic>
      <p:pic>
        <p:nvPicPr>
          <p:cNvPr id="10" name="Resim 9" descr="metin içeren bir resim&#10;&#10;Açıklama otomatik olarak oluşturuldu">
            <a:extLst>
              <a:ext uri="{FF2B5EF4-FFF2-40B4-BE49-F238E27FC236}">
                <a16:creationId xmlns:a16="http://schemas.microsoft.com/office/drawing/2014/main" id="{B259C3CA-1B2C-4ADF-ABA9-32C0B4942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205" y="4441280"/>
            <a:ext cx="1667680" cy="625717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69A8917B-D847-43DF-8B01-5362CE53A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6206" y="5270227"/>
            <a:ext cx="1667680" cy="62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96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A14D3C0-BF29-4F9F-8DDB-5F1CC1E14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496" y="978776"/>
            <a:ext cx="5925310" cy="1174991"/>
          </a:xfrm>
        </p:spPr>
        <p:txBody>
          <a:bodyPr>
            <a:normAutofit/>
          </a:bodyPr>
          <a:lstStyle/>
          <a:p>
            <a:r>
              <a:rPr lang="en-US" sz="2400"/>
              <a:t>Inceptıon phase</a:t>
            </a:r>
          </a:p>
        </p:txBody>
      </p:sp>
      <p:pic>
        <p:nvPicPr>
          <p:cNvPr id="4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B0454D77-81B7-4A05-95DE-ACDFFF74D8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238" r="5431" b="-1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887EC2B-C938-44E6-A242-58C770ED7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5496" y="2640692"/>
            <a:ext cx="5925310" cy="3255252"/>
          </a:xfrm>
        </p:spPr>
        <p:txBody>
          <a:bodyPr>
            <a:normAutofit/>
          </a:bodyPr>
          <a:lstStyle/>
          <a:p>
            <a:r>
              <a:rPr lang="en-US" sz="2000" dirty="0"/>
              <a:t>Around 7-8 competency questions(CQ) per persona</a:t>
            </a:r>
          </a:p>
          <a:p>
            <a:r>
              <a:rPr lang="en-US" sz="2000" dirty="0"/>
              <a:t>Common, core, contextual kernel concepts are decided</a:t>
            </a:r>
          </a:p>
          <a:p>
            <a:r>
              <a:rPr lang="en-US" sz="2000" b="1" dirty="0"/>
              <a:t>Location</a:t>
            </a:r>
            <a:r>
              <a:rPr lang="en-US" sz="2000" dirty="0"/>
              <a:t> as common kernel concept</a:t>
            </a:r>
          </a:p>
          <a:p>
            <a:r>
              <a:rPr lang="en-US" sz="2000" b="1" dirty="0"/>
              <a:t>Hotel, Restaurant, Apartment, Bar </a:t>
            </a:r>
            <a:r>
              <a:rPr lang="en-US" sz="2000" dirty="0"/>
              <a:t>as examples of core kernel concepts</a:t>
            </a:r>
          </a:p>
          <a:p>
            <a:r>
              <a:rPr lang="en-US" sz="2000" b="1" dirty="0"/>
              <a:t>Amenities, outdoor seating, internet access </a:t>
            </a:r>
            <a:r>
              <a:rPr lang="en-US" sz="2000" dirty="0"/>
              <a:t>as contextual kernel concepts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65552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E53D287-2CBB-49F3-B10D-B17AF2CA6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677" y="964692"/>
            <a:ext cx="3066937" cy="1188720"/>
          </a:xfrm>
        </p:spPr>
        <p:txBody>
          <a:bodyPr>
            <a:normAutofit/>
          </a:bodyPr>
          <a:lstStyle/>
          <a:p>
            <a:r>
              <a:rPr lang="en-US" dirty="0"/>
              <a:t>Informal Model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9FE660-E3DF-47E7-962D-66C6F6CE0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795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C29FEE-8E8F-43D5-AD23-EB4060B4D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8415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C0BC01F0-9C25-4668-BE3C-2ED17BE7C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79" y="1370256"/>
            <a:ext cx="6227064" cy="4125429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F18F11A-BE6E-4F3D-A2B3-61933EDD9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1249" y="2638044"/>
            <a:ext cx="3063765" cy="3263206"/>
          </a:xfrm>
        </p:spPr>
        <p:txBody>
          <a:bodyPr>
            <a:normAutofit/>
          </a:bodyPr>
          <a:lstStyle/>
          <a:p>
            <a:r>
              <a:rPr lang="en-US" dirty="0"/>
              <a:t>Common, core, contextual kernel concepts defined at e-type level</a:t>
            </a:r>
          </a:p>
          <a:p>
            <a:r>
              <a:rPr lang="en-US" dirty="0"/>
              <a:t>ER Model is formed using </a:t>
            </a:r>
            <a:r>
              <a:rPr lang="en-US" dirty="0" err="1"/>
              <a:t>yED</a:t>
            </a:r>
            <a:r>
              <a:rPr lang="en-US" dirty="0"/>
              <a:t> tool</a:t>
            </a:r>
          </a:p>
          <a:p>
            <a:r>
              <a:rPr lang="en-US" dirty="0"/>
              <a:t>Establishment and Accommodation as main e-types</a:t>
            </a:r>
          </a:p>
          <a:p>
            <a:r>
              <a:rPr lang="en-US" dirty="0"/>
              <a:t>Location defined as common e-type</a:t>
            </a:r>
          </a:p>
        </p:txBody>
      </p:sp>
    </p:spTree>
    <p:extLst>
      <p:ext uri="{BB962C8B-B14F-4D97-AF65-F5344CB8AC3E}">
        <p14:creationId xmlns:p14="http://schemas.microsoft.com/office/powerpoint/2010/main" val="2956569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9920EE2-5862-44A6-BFFD-83C957BE6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688" y="266148"/>
            <a:ext cx="7729728" cy="1188720"/>
          </a:xfrm>
        </p:spPr>
        <p:txBody>
          <a:bodyPr/>
          <a:lstStyle/>
          <a:p>
            <a:r>
              <a:rPr lang="en-US" dirty="0"/>
              <a:t>Formal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EB80B9-1B08-9543-8505-3FA87F2D6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990" y="2257847"/>
            <a:ext cx="3166946" cy="43039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F06A57-DED2-A940-BC41-AB6415A2E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788" y="2257847"/>
            <a:ext cx="3010525" cy="4303968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F4A0518-C6C3-AC46-89C9-0321330A4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6008" y="456865"/>
            <a:ext cx="3823976" cy="80728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ETG model </a:t>
            </a:r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849B36EE-3B46-E54A-98CA-5BD6F21764C3}"/>
              </a:ext>
            </a:extLst>
          </p:cNvPr>
          <p:cNvSpPr txBox="1">
            <a:spLocks/>
          </p:cNvSpPr>
          <p:nvPr/>
        </p:nvSpPr>
        <p:spPr>
          <a:xfrm>
            <a:off x="9340257" y="1752042"/>
            <a:ext cx="2735479" cy="505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Data properties</a:t>
            </a:r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780E8712-4400-BF43-AE30-8172CBF40756}"/>
              </a:ext>
            </a:extLst>
          </p:cNvPr>
          <p:cNvSpPr txBox="1">
            <a:spLocks/>
          </p:cNvSpPr>
          <p:nvPr/>
        </p:nvSpPr>
        <p:spPr>
          <a:xfrm>
            <a:off x="5232747" y="1803400"/>
            <a:ext cx="2735479" cy="505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Object properties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79E2E4C-0C6F-8B46-8743-B58276F73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336" y="2257847"/>
            <a:ext cx="3280838" cy="4303968"/>
          </a:xfrm>
          <a:prstGeom prst="rect">
            <a:avLst/>
          </a:prstGeom>
        </p:spPr>
      </p:pic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55617BF9-62AD-284D-8B2C-7EC500F0648A}"/>
              </a:ext>
            </a:extLst>
          </p:cNvPr>
          <p:cNvSpPr txBox="1">
            <a:spLocks/>
          </p:cNvSpPr>
          <p:nvPr/>
        </p:nvSpPr>
        <p:spPr>
          <a:xfrm>
            <a:off x="1811252" y="1803400"/>
            <a:ext cx="2735479" cy="505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Classes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3CAB567-9771-1A4A-97B1-5A9FF09C7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48" y="410016"/>
            <a:ext cx="20447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11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E28D7-0894-7C4A-A6E6-7C4252CB3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870FD-BBB1-C14F-98FA-A021DD5A9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800" dirty="0"/>
              <a:t>Clear data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/>
              <a:t>Translate Italian to English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/>
              <a:t>Convert </a:t>
            </a:r>
            <a:r>
              <a:rPr lang="en-US" sz="2800" i="1" dirty="0"/>
              <a:t>json</a:t>
            </a:r>
            <a:r>
              <a:rPr lang="en-US" sz="2800" dirty="0"/>
              <a:t>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A735A6-F956-2B4F-8106-67307ED21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763" y="2638044"/>
            <a:ext cx="31115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073300"/>
      </p:ext>
    </p:extLst>
  </p:cSld>
  <p:clrMapOvr>
    <a:masterClrMapping/>
  </p:clrMapOvr>
</p:sld>
</file>

<file path=ppt/theme/theme1.xml><?xml version="1.0" encoding="utf-8"?>
<a:theme xmlns:a="http://schemas.openxmlformats.org/drawingml/2006/main" name="Paket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TM10001115[[fn=Paket]]</Template>
  <TotalTime>3233</TotalTime>
  <Words>513</Words>
  <Application>Microsoft Office PowerPoint</Application>
  <PresentationFormat>Geniş ekran</PresentationFormat>
  <Paragraphs>115</Paragraphs>
  <Slides>19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19</vt:i4>
      </vt:variant>
    </vt:vector>
  </HeadingPairs>
  <TitlesOfParts>
    <vt:vector size="24" baseType="lpstr">
      <vt:lpstr>Arial</vt:lpstr>
      <vt:lpstr>Calibri</vt:lpstr>
      <vt:lpstr>Courier New</vt:lpstr>
      <vt:lpstr>Gill Sans MT</vt:lpstr>
      <vt:lpstr>Paket</vt:lpstr>
      <vt:lpstr>Knowledge and Data Integratıon:  Food and Accommodatıon</vt:lpstr>
      <vt:lpstr>Outline</vt:lpstr>
      <vt:lpstr>Project Purpose</vt:lpstr>
      <vt:lpstr>Scenarıo and personas</vt:lpstr>
      <vt:lpstr>sources</vt:lpstr>
      <vt:lpstr>Inceptıon phase</vt:lpstr>
      <vt:lpstr>Informal Model</vt:lpstr>
      <vt:lpstr>Formal model</vt:lpstr>
      <vt:lpstr>Data management</vt:lpstr>
      <vt:lpstr>Evaluatıon</vt:lpstr>
      <vt:lpstr>Data integration ~ Karmalinker</vt:lpstr>
      <vt:lpstr>SPARQL QUERY 1</vt:lpstr>
      <vt:lpstr>SPARQL QUERY 2</vt:lpstr>
      <vt:lpstr>SPARQL query 3</vt:lpstr>
      <vt:lpstr>SPARQL query 4</vt:lpstr>
      <vt:lpstr>SPARQL query 5</vt:lpstr>
      <vt:lpstr>Thank you for lıstenıng</vt:lpstr>
      <vt:lpstr>PowerPoint Sunusu</vt:lpstr>
      <vt:lpstr>11 classes, 50 data properties, 13 object properties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Knowledge and Data Integratıon: Food and Accommodatıon</dc:title>
  <dc:creator>Ergen, Mithat Sinan</dc:creator>
  <cp:lastModifiedBy>Ergen, Mithat Sinan</cp:lastModifiedBy>
  <cp:revision>17</cp:revision>
  <dcterms:created xsi:type="dcterms:W3CDTF">2022-01-29T13:05:57Z</dcterms:created>
  <dcterms:modified xsi:type="dcterms:W3CDTF">2022-02-01T17:24:45Z</dcterms:modified>
</cp:coreProperties>
</file>